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обложка полная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151"/>
            <a:ext cx="12192000" cy="68576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EDEFE8-3C82-4274-9116-34FCDF115670}" type="datetimeFigureOut">
              <a:rPr lang="ru-RU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98A0C-9B01-412F-B2A9-96AFDD8DDC34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ostovenergo.rosseti-yug.ru/klientam/sistema-tsentralizovannogo-obsluzhivaniya-potrebiteley/" TargetMode="External"/><Relationship Id="rId2" Type="http://schemas.openxmlformats.org/officeDocument/2006/relationships/hyperlink" Target="https://&#1087;&#1086;&#1088;&#1090;&#1072;&#1083;-&#1090;&#1087;.&#1088;&#1092;/platform/portal/tehprisEE_portal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390889" y="1181604"/>
            <a:ext cx="116747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latin typeface="Times New Roman"/>
                <a:cs typeface="Times New Roman"/>
              </a:rPr>
              <a:t>Уважаемые потребители услуг филиала ПАО «Россети Юг» - «Ростовэнерго»!</a:t>
            </a:r>
            <a:endParaRPr/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Технологическое присоединение под ключ (ТП под ключ) - комплексная услуга от филиала ПАО «Россети Юг» - «Ростовэнерго». Квалифицированные специалисты с большим опытом и профессиональными навыками выполнят мероприятия, 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указанные в технических условиях (ТУ) </a:t>
            </a:r>
            <a:r>
              <a:rPr lang="ru-RU" sz="1600">
                <a:latin typeface="Times New Roman"/>
                <a:cs typeface="Times New Roman"/>
              </a:rPr>
              <a:t>Заявителя. </a:t>
            </a: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Филиал ПАО «Россети Юг» - «Ростовэнерго» предлагает услугу по выполнению технических условий на стороне клиента при подключении к электрическим сетям, начиная с проведения инженерных изысканий, и вплоть до ввода объекта в эксплуатацию. </a:t>
            </a: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Вы можете оставить заявку на предварительный расчет или заявку на оказание услуги на </a:t>
            </a:r>
            <a:r>
              <a:rPr lang="ru-RU" sz="1600" u="sng">
                <a:latin typeface="Times New Roman"/>
                <a:cs typeface="Times New Roman"/>
                <a:hlinkClick r:id="rId2" tooltip="https://портал-тп.рф/platform/portal/tehprisEE_portal"/>
              </a:rPr>
              <a:t>Портал-ТП.РФ</a:t>
            </a:r>
            <a:r>
              <a:rPr lang="ru-RU" sz="1600">
                <a:latin typeface="Times New Roman"/>
                <a:cs typeface="Times New Roman"/>
              </a:rPr>
              <a:t>, в </a:t>
            </a:r>
            <a:r>
              <a:rPr lang="ru-RU" sz="1600" u="sng">
                <a:latin typeface="Times New Roman"/>
                <a:cs typeface="Times New Roman"/>
                <a:hlinkClick r:id="rId3" tooltip="https://rostovenergo.rosseti-yug.ru/klientam/sistema-tsentralizovannogo-obsluzhivaniya-potrebiteley/"/>
              </a:rPr>
              <a:t>центре обслуживания клиентов</a:t>
            </a:r>
            <a:r>
              <a:rPr lang="ru-RU" sz="1600">
                <a:latin typeface="Times New Roman"/>
                <a:cs typeface="Times New Roman"/>
              </a:rPr>
              <a:t> или по телефону «Горячей линии» - 8 (800) 220-0-220. </a:t>
            </a:r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  <a:p>
            <a:pPr>
              <a:defRPr/>
            </a:pPr>
            <a:endParaRPr lang="ru-RU" sz="1600">
              <a:latin typeface="Times New Roman"/>
              <a:cs typeface="Times New Roman"/>
            </a:endParaRPr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156518" y="672715"/>
            <a:ext cx="12142573" cy="423292"/>
            <a:chOff x="770426" y="-420600"/>
            <a:chExt cx="2762623" cy="1544320"/>
          </a:xfrm>
        </p:grpSpPr>
        <p:sp>
          <p:nvSpPr>
            <p:cNvPr id="29" name="Прямоугольник 28"/>
            <p:cNvSpPr/>
            <p:nvPr/>
          </p:nvSpPr>
          <p:spPr bwMode="auto">
            <a:xfrm>
              <a:off x="848599" y="-42060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600">
                <a:latin typeface="Times New Roman"/>
                <a:cs typeface="Times New Roman"/>
              </a:endParaRP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770426" y="-138965"/>
              <a:ext cx="2762623" cy="1235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ТП под ключ</a:t>
              </a:r>
            </a:p>
          </p:txBody>
        </p:sp>
      </p:grpSp>
      <p:sp>
        <p:nvSpPr>
          <p:cNvPr id="41" name="Прямоугольник 40"/>
          <p:cNvSpPr/>
          <p:nvPr/>
        </p:nvSpPr>
        <p:spPr bwMode="auto">
          <a:xfrm>
            <a:off x="4292779" y="3552791"/>
            <a:ext cx="32401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b="1">
              <a:solidFill>
                <a:srgbClr val="005798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>
                <a:solidFill>
                  <a:srgbClr val="005798"/>
                </a:solidFill>
                <a:latin typeface="Times New Roman"/>
                <a:cs typeface="Times New Roman"/>
              </a:rPr>
              <a:t>Предлагаемые пакеты услуг:</a:t>
            </a:r>
          </a:p>
        </p:txBody>
      </p:sp>
      <p:grpSp>
        <p:nvGrpSpPr>
          <p:cNvPr id="49" name="Группа 48"/>
          <p:cNvGrpSpPr/>
          <p:nvPr/>
        </p:nvGrpSpPr>
        <p:grpSpPr bwMode="auto">
          <a:xfrm>
            <a:off x="778444" y="4291291"/>
            <a:ext cx="3631724" cy="727217"/>
            <a:chOff x="1264919" y="3418071"/>
            <a:chExt cx="3631724" cy="727217"/>
          </a:xfrm>
        </p:grpSpPr>
        <p:sp>
          <p:nvSpPr>
            <p:cNvPr id="50" name="Скругленный прямоугольник 49"/>
            <p:cNvSpPr/>
            <p:nvPr/>
          </p:nvSpPr>
          <p:spPr bwMode="auto">
            <a:xfrm>
              <a:off x="2808182" y="3418071"/>
              <a:ext cx="2088462" cy="504680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«Базовый»</a:t>
              </a: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1264919" y="3775956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 bwMode="auto">
          <a:xfrm>
            <a:off x="4572620" y="4181681"/>
            <a:ext cx="2724072" cy="604571"/>
            <a:chOff x="1114563" y="3295024"/>
            <a:chExt cx="1882140" cy="440562"/>
          </a:xfrm>
        </p:grpSpPr>
        <p:sp>
          <p:nvSpPr>
            <p:cNvPr id="56" name="Скругленный прямоугольник 55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 bwMode="auto">
            <a:xfrm>
              <a:off x="1114563" y="32950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 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«Стандартный»</a:t>
              </a:r>
            </a:p>
          </p:txBody>
        </p:sp>
      </p:grpSp>
      <p:grpSp>
        <p:nvGrpSpPr>
          <p:cNvPr id="58" name="Группа 57"/>
          <p:cNvGrpSpPr/>
          <p:nvPr/>
        </p:nvGrpSpPr>
        <p:grpSpPr bwMode="auto">
          <a:xfrm>
            <a:off x="7296692" y="4216559"/>
            <a:ext cx="2644346" cy="584775"/>
            <a:chOff x="1096799" y="3315424"/>
            <a:chExt cx="1882140" cy="426136"/>
          </a:xfrm>
        </p:grpSpPr>
        <p:sp>
          <p:nvSpPr>
            <p:cNvPr id="59" name="Скругленный прямоугольник 58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 bwMode="auto">
            <a:xfrm>
              <a:off x="1096799" y="33154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«Премиум»</a:t>
              </a:r>
            </a:p>
          </p:txBody>
        </p:sp>
      </p:grpSp>
      <p:sp>
        <p:nvSpPr>
          <p:cNvPr id="61" name="Заголовок 3"/>
          <p:cNvSpPr txBox="1"/>
          <p:nvPr/>
        </p:nvSpPr>
        <p:spPr bwMode="auto">
          <a:xfrm>
            <a:off x="10276172" y="4090044"/>
            <a:ext cx="1437845" cy="6309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1400" b="1" i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7" name="Заголовок 3"/>
          <p:cNvSpPr txBox="1"/>
          <p:nvPr/>
        </p:nvSpPr>
        <p:spPr bwMode="auto">
          <a:xfrm>
            <a:off x="3605535" y="3998971"/>
            <a:ext cx="3071072" cy="365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1400" b="1" i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31" name="Группа 30"/>
          <p:cNvGrpSpPr/>
          <p:nvPr/>
        </p:nvGrpSpPr>
        <p:grpSpPr bwMode="auto">
          <a:xfrm>
            <a:off x="227337" y="4989668"/>
            <a:ext cx="3126107" cy="895767"/>
            <a:chOff x="20953" y="3249521"/>
            <a:chExt cx="3126107" cy="895767"/>
          </a:xfrm>
        </p:grpSpPr>
        <p:sp>
          <p:nvSpPr>
            <p:cNvPr id="32" name="Скругленный прямоугольник 31"/>
            <p:cNvSpPr/>
            <p:nvPr/>
          </p:nvSpPr>
          <p:spPr bwMode="auto">
            <a:xfrm>
              <a:off x="20953" y="3249521"/>
              <a:ext cx="2088462" cy="504680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>
                  <a:solidFill>
                    <a:schemeClr val="tx1"/>
                  </a:solidFill>
                  <a:latin typeface="Times New Roman"/>
                  <a:cs typeface="Times New Roman"/>
                </a:rPr>
                <a:t>Пакет «Минимальный»</a:t>
              </a: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264919" y="3775956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 bwMode="auto">
          <a:xfrm>
            <a:off x="9547654" y="4937134"/>
            <a:ext cx="2644346" cy="584775"/>
            <a:chOff x="1096799" y="3315424"/>
            <a:chExt cx="1882140" cy="426136"/>
          </a:xfrm>
        </p:grpSpPr>
        <p:sp>
          <p:nvSpPr>
            <p:cNvPr id="37" name="Скругленный прямоугольник 36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1096799" y="3315424"/>
              <a:ext cx="1882140" cy="426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Пакет </a:t>
              </a:r>
              <a:endParaRPr/>
            </a:p>
            <a:p>
              <a:pPr algn="ctr">
                <a:defRPr/>
              </a:pPr>
              <a:r>
                <a:rPr lang="ru-RU" sz="1600">
                  <a:latin typeface="Times New Roman"/>
                  <a:cs typeface="Times New Roman"/>
                </a:rPr>
                <a:t>«Электроточка»</a:t>
              </a:r>
            </a:p>
          </p:txBody>
        </p:sp>
      </p:grpSp>
      <p:sp>
        <p:nvSpPr>
          <p:cNvPr id="3" name="TextBox 2"/>
          <p:cNvSpPr txBox="1"/>
          <p:nvPr/>
        </p:nvSpPr>
        <p:spPr bwMode="auto">
          <a:xfrm>
            <a:off x="617838" y="5947719"/>
            <a:ext cx="11170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  <a:latin typeface="Times New Roman"/>
                <a:cs typeface="Times New Roman"/>
              </a:rPr>
              <a:t>По клику на интересующий баннер, открывается страница с информацией по определенному пакету услуг по «ТП под ключ»</a:t>
            </a: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 bwMode="auto">
          <a:xfrm flipH="1" flipV="1">
            <a:off x="2541865" y="5612235"/>
            <a:ext cx="3343396" cy="2732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cxnSpLocks/>
          </p:cNvCxnSpPr>
          <p:nvPr/>
        </p:nvCxnSpPr>
        <p:spPr bwMode="auto">
          <a:xfrm flipV="1">
            <a:off x="5864444" y="5612235"/>
            <a:ext cx="3413780" cy="2732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cxnSpLocks/>
          </p:cNvCxnSpPr>
          <p:nvPr/>
        </p:nvCxnSpPr>
        <p:spPr bwMode="auto">
          <a:xfrm flipH="1" flipV="1">
            <a:off x="4356342" y="5239623"/>
            <a:ext cx="1508102" cy="6458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cxnSpLocks/>
          </p:cNvCxnSpPr>
          <p:nvPr/>
        </p:nvCxnSpPr>
        <p:spPr bwMode="auto">
          <a:xfrm flipV="1">
            <a:off x="5885261" y="5254704"/>
            <a:ext cx="1647635" cy="63919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cxnSpLocks/>
          </p:cNvCxnSpPr>
          <p:nvPr/>
        </p:nvCxnSpPr>
        <p:spPr bwMode="auto">
          <a:xfrm flipV="1">
            <a:off x="5874852" y="5229255"/>
            <a:ext cx="10409" cy="65618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528984" y="1845786"/>
            <a:ext cx="113412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Филиал ПАО «Россети Юг» – «Ростовэнерго» предлагает воспользоваться услугой аренды спецтехники с экипажем на выгодных условиях!</a:t>
            </a:r>
            <a:endParaRPr/>
          </a:p>
          <a:p>
            <a:pPr algn="just">
              <a:defRPr/>
            </a:pPr>
            <a:endParaRPr lang="ru-RU" sz="16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1600">
                <a:latin typeface="Times New Roman"/>
                <a:cs typeface="Times New Roman"/>
              </a:rPr>
              <a:t>Приобретение, содержание и обслуживание машин и механизмов не всегда целесообразно. Мы избавляем вас от необходимости лишних затрат. Вы получаете нужную спецтехнику на необходимое время по фиксированной цене: заправочные материалы и стоимость работы машиниста уже включены в стоимость.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86497" y="76357"/>
            <a:ext cx="122262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</a:t>
            </a:r>
            <a:r>
              <a:rPr lang="ru-RU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en-US" sz="16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uslugi-arendy/</a:t>
            </a:r>
            <a:endParaRPr lang="ru-RU" sz="160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 bwMode="auto">
          <a:xfrm>
            <a:off x="528984" y="770754"/>
            <a:ext cx="11341261" cy="965409"/>
            <a:chOff x="826023" y="142240"/>
            <a:chExt cx="2628377" cy="1544320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876823" y="511901"/>
              <a:ext cx="2510153" cy="541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АРЕНДА ТРАНСПОРТНЫХ СРЕДСТВ</a:t>
              </a:r>
            </a:p>
          </p:txBody>
        </p:sp>
      </p:grpSp>
      <p:sp>
        <p:nvSpPr>
          <p:cNvPr id="8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78418" y="553145"/>
          <a:ext cx="4081575" cy="6343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7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8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автотранспорта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                       1 маш./часа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130 Автокран г.п. 6.3т.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3142,97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450850 (самосвал)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2 745,46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133ГЯ (автокран г.п.10т)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3016,04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131  бурильно-крановая машина D бур.750 мм.)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3036,23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ЗИЛ-131 ТВ26 (авто-вышка телескопическая, в.п. 26м.)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3514,39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431410 (автоподъемник ПГ22 в.п. 22м.)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3237,84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ЗИЛ 131 ТВ-26 (авто-вышка телескопическая, в.п. 26м)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3480,60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 ЭТЛ 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(электролаборатория)       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3346,06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(бригадный 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2308,37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33021 Газель (грузовой)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1669,70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(БКМ-317)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бурильно-крановая машина)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2921,48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(Автогидроподъемник АПТ-17А, в.п 17м.)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2718,92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3110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(легковой)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1 367,81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ГАЗ-6601 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(бригадный 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2320,50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330730</a:t>
                      </a: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(грузовой бортовой)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2238,32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(Автогидроподъемник АТП-14.0, в.п 14м.)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2643,04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ГАЗ-31105 (легковой)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1338,52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ГАЗ-22177 "Соболь" (Грузопассажирский)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1468,12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322132 (автобус 14 мест)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1591,28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2705 (грузопассажирский)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1 480,55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ГАЗ-33081 (электролабаратория ЭТЛ-35)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2382,61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ГАЗ-66 ЭТЛ (электролаборатория)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3072,84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52 (масловоз)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2411,89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 3308 (Автогидроподъемник АТП-14.0, в.п 14м.)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2848,80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КАМАЗ-65115 (самосвал)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3614,26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КАМАЗ-55111 (самосвал)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3832,92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 54115-15 (Сед. Тягач)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3070,52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 5337 (автокран г.п.16т) 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3903,88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МАЗ-54329 (седельный тягач)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  3216,18 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626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050" b="0" i="0" u="none" strike="noStrike" cap="none" spc="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МАЗ-64229 (седельный тягач, полуприцеп низкорамный)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     3926,12</a:t>
                      </a:r>
                      <a:endParaRPr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592735" y="522366"/>
          <a:ext cx="3637280" cy="322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3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автотранспорта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            1 маш./часа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615" marR="2615" marT="261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605435" y="829810"/>
          <a:ext cx="3637280" cy="5903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3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МАЗ-5334 (автокран СМК-10 г.п.10 т.)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3474,47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МАЗ 5337 Автокран КС3577/3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(автокран г.п.14т)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3736,26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2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Урал 4320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(многофункциональное (автоподъемник, кран-манипулятор, бурильно-крановая машина)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4290,85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УРАЛ 4320 (тягач лесовоз)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3420,05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Т-700А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колесный, отвал)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3152,17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Т-150 К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2292,96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Т-150К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 колесный)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2403,01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ЮМЗ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экскаватор ЭО-2621)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1549,88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бурильная машина БМ-203)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1569,43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МТЗ-82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бурильная машина БМ-203)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1625,60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МТЗ-80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(трактор, погрузчик СНУ-0,5)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1775,02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МТЗ 82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(трактор колесный с плугом)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1962,86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61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ГАЗ-33073 (телескопическая вышка ТВ-26 в.п. 26)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2847,04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61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 (Автогидроподъемник АТП-14.0, в.п 14м.)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2832,60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61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ГАЗ-33081 (БКМ-317) бурильно-крановая машина)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2875,21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ЛИАЗ-677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(автобус 42 места)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3006,01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ПАЗ 3205 Автобус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2473,90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ПАЗ 37421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(автобус 29 мест)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2179,07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 390994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грузопассажирский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1 464,10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 39099 грузопассажирский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1579,88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 315148 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1504,45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УАЗ-2206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1643,34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УАЗ 3303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(грузовой бортовой)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1447,55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УАЗ-390995 (бригадный грузопассажирский)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1390,10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ВАЗ-21213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1358,80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ВАЗ-213110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1345,19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ВАЗ 21074 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1297,00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Шевроле-Нива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1365,65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Нисан-патрол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2065,42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KIA SPORTAGE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(легковой)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1616,26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47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КАМАЗ-43118 (автоподъемник в.п. 28м.) </a:t>
                      </a:r>
                      <a:endParaRPr sz="100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4691,17 </a:t>
                      </a:r>
                      <a:endParaRPr sz="10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2913854" y="183813"/>
            <a:ext cx="5766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Услуги аренды автомобильного и специального транспорта: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sp>
        <p:nvSpPr>
          <p:cNvPr id="14" name="Заголовок 3"/>
          <p:cNvSpPr txBox="1"/>
          <p:nvPr/>
        </p:nvSpPr>
        <p:spPr bwMode="auto">
          <a:xfrm>
            <a:off x="9393304" y="6459559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  <p:sp>
        <p:nvSpPr>
          <p:cNvPr id="15" name="Заголовок 3"/>
          <p:cNvSpPr txBox="1"/>
          <p:nvPr/>
        </p:nvSpPr>
        <p:spPr bwMode="auto">
          <a:xfrm>
            <a:off x="8843907" y="60586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753762" y="672525"/>
            <a:ext cx="10602097" cy="965409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6823" y="511900"/>
              <a:ext cx="25101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УСЛУГИ СВЯЗИ И ИНФОРМАЦИОННЫХ ТЕХНОЛОГИЙ</a:t>
              </a: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53761" y="1654188"/>
          <a:ext cx="10602098" cy="4930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29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487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 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691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 для населения.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382,00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35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АТС, предоставление выхода на сеть связи общего пользования  для организаций.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526,80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309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Абонентская плата за пользование ведомственным телефоном АТС, предоставление выхода на сеть общего пользования и выход на сеть ведомственной внутризоновой междугородней связи  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640,80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913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Абонентская плата за пользование параллельным телефонным номером  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месяц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85,20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309">
                <a:tc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Предоставление в пользование прямого провода, образованного в линейных сооружениях, принадлежащих и обслуживаемых филиалом ПАО «Россети Юг» - «Ростовэнерго»  для организаций.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месяц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888,00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94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Услуга местного завершения вызова на сеть ПАО «Ростелеком».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 ед. трафика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0,34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95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местного инициирования вызова на сети ПАО «Ростелеком».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 ед. трафика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0,34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74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Предоставление места в кабельной канализации за один метр в месяц для размещения одного кабеля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 месяц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6,85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1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в сфере информационных технологий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1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центра обработки телефонных вызовов (Контакт-центров, горячих линий и пр.)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1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Прочие услуги связи и информационных технологий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Заголовок 3"/>
          <p:cNvSpPr txBox="1"/>
          <p:nvPr/>
        </p:nvSpPr>
        <p:spPr bwMode="auto">
          <a:xfrm>
            <a:off x="9474843" y="6584998"/>
            <a:ext cx="2256909" cy="1982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67780" y="93615"/>
            <a:ext cx="124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https://rostovenergo.rosseti-yug.ru/dopolnitelnye-uslugi/uslugi-svyazi-i-informatsionnykh-tekhnologiy/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827903" y="725387"/>
            <a:ext cx="10231393" cy="936665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РАБОТЫ В СЕТЯХ НАРУЖНОГО ОСВЕЩЕНИЯ</a:t>
              </a: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827903" y="1643546"/>
            <a:ext cx="10243273" cy="731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>
              <a:defRPr/>
            </a:pPr>
            <a:r>
              <a:rPr lang="ru-RU" sz="1400">
                <a:latin typeface="Times New Roman"/>
                <a:cs typeface="Times New Roman"/>
              </a:rPr>
              <a:t>Филиал ПАО «Россети Юг» - «Ростовэнерго» предлагает своим клиентам (физическим и юридическим лицам) услуги по размещению системы наружного освещения на воздушных линиях электропередачи, для освещения в том числе приусадебных участков, фасадов зданий, пешеходных переходов.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896106" y="2668328"/>
            <a:ext cx="2340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СТОИМОСТЬ УСЛУГ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827903" y="3006882"/>
          <a:ext cx="10231393" cy="2742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5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45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3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Услуги по размещению наружного освещения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на электросетевых объектах прочих конструкций и оборудования</a:t>
                      </a:r>
                      <a:endParaRPr/>
                    </a:p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наружной рекламы и информации</a:t>
                      </a:r>
                      <a:endParaRPr/>
                    </a:p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Аренда прочего имущества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в зависимости от условий размещения оборудования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898">
                <a:tc rowSpan="2" gridSpan="3"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898">
                <a:tc gridSpan="3" vMerge="1"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0130" y="76357"/>
            <a:ext cx="11892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https://rostovenergo.rosseti-yug.ru/dopolnitelnye-uslugi/raboty-v-setyakh-naruzhnogo-osvhcheniya/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4880" y="172995"/>
            <a:ext cx="10515600" cy="6032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uslugi-po-razmescheniyu-telekommunikatsionnogo-oborudovaniya-svyazi-v-tom-chisle-volokonno-opticheskikh-liniy-svyazi/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1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7" name="Группа 6"/>
          <p:cNvGrpSpPr/>
          <p:nvPr/>
        </p:nvGrpSpPr>
        <p:grpSpPr bwMode="auto">
          <a:xfrm>
            <a:off x="1073115" y="725387"/>
            <a:ext cx="9986181" cy="967489"/>
            <a:chOff x="826023" y="142240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1073108" y="870552"/>
            <a:ext cx="99861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  <a:latin typeface="Times New Roman"/>
                <a:cs typeface="Times New Roman"/>
              </a:rPr>
              <a:t>УСЛУГИ ПО РАЗМЕЩЕНИЮ ТЕЛЕКОММУНИКАЦИОННОГО ОБОРУДОВАНИЯ СВЯЗИ, В ТОМ ЧИСЛЕ ВОЛОКОННО-ОПТИЧЕСКИХ ЛИНИЙ СВЯЗИ</a:t>
            </a:r>
            <a:endParaRPr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73108" y="1689370"/>
          <a:ext cx="9992998" cy="306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45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04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6701">
                <a:tc gridSpan="8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Количество </a:t>
                      </a: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14">
                <a:tc gridSpan="1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размещению телекоммуникационного оборудования связи, в том числе волоконно-оптических линий связи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614">
                <a:tc gridSpan="4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размещению телекоммуникационного оборудования связи</a:t>
                      </a: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614">
                <a:tc rowSpan="2" gridSpan="10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Предоставление доступа сторонним лицам к ВЛ для размещения ВОЛС в случае использования ОКСН</a:t>
                      </a:r>
                    </a:p>
                  </a:txBody>
                  <a:tcPr marL="7620" marR="7620" marT="762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614">
                <a:tc gridSpan="10" vMerge="1"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614">
                <a:tc gridSpan="4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ВЛ 0,4 кВ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опора/месяц</a:t>
                      </a: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86,93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614">
                <a:tc gridSpan="4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6-20 кВ</a:t>
                      </a: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108,52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614">
                <a:tc gridSpan="4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35 кВ</a:t>
                      </a: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159,52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614">
                <a:tc gridSpan="4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110 кВ</a:t>
                      </a: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244,52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19">
                <a:tc gridSpan="12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Предоставление доступа сторонним лицам к ВЛ для размещения ВОЛС в случае использования ОКГТ</a:t>
                      </a: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35кВ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опора/месяц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317,69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03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ВЛ 110 кВ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481,78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5460">
                <a:tc gridSpan="12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 bwMode="auto">
          <a:xfrm>
            <a:off x="1073115" y="725387"/>
            <a:ext cx="9986181" cy="936665"/>
            <a:chOff x="826023" y="142240"/>
            <a:chExt cx="2628377" cy="1544320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 bwMode="auto">
          <a:xfrm>
            <a:off x="1285102" y="941710"/>
            <a:ext cx="9588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chemeClr val="bg1"/>
                </a:solidFill>
                <a:latin typeface="Times New Roman"/>
                <a:cs typeface="Times New Roman"/>
              </a:rPr>
              <a:t>АРЕНДА ЗДАНИЙ, ПОМЕЩЕНИЙ, СООРУЖЕНИЙ, КРОМЕ ОБЪЕКТОВ ЭЛЕКТРОСЕТЕВОГО ХОЗЯЙСТВА</a:t>
            </a:r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 bwMode="auto">
          <a:xfrm>
            <a:off x="184880" y="172995"/>
            <a:ext cx="10515600" cy="60329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arenda-zdaniy-pomescheniy-sooruzheniy-krome-obektov-elektrosetevogo-khozyaystva</a:t>
            </a: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1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073111" y="1662052"/>
          <a:ext cx="9986181" cy="2026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45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Цена, руб. с НДС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3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u="none" strike="noStrike">
                          <a:latin typeface="Times New Roman"/>
                          <a:cs typeface="Times New Roman"/>
                        </a:rPr>
                        <a:t>Аренда зданий, помещений, сооружений, кроме объектов электросетевого хозяйства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Аренда объектов электросетевого хозяйства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">
                <a:tc rowSpan="2"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Аренда земли</a:t>
                      </a:r>
                    </a:p>
                  </a:txBody>
                  <a:tcPr marL="7620" marR="7620" marT="762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">
                <a:tc gridSpan="2" vMerge="1"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 sz="1050">
                        <a:latin typeface="Times New Roman"/>
                        <a:cs typeface="Times New Roman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 rowSpan="2"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Аренда транспортных средств</a:t>
                      </a:r>
                    </a:p>
                  </a:txBody>
                  <a:tcPr marL="7620" marR="7620" marT="762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 услуги определяется индивидуально по каждому объекту аренды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 gridSpan="2" vMerge="1"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10276" y="480456"/>
            <a:ext cx="10515600" cy="49984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</a:t>
            </a:r>
            <a:r>
              <a:rPr lang="en-US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commercheskyi-uchet-elektroenergii</a:t>
            </a: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073115" y="1662052"/>
            <a:ext cx="9986181" cy="22744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Приборы учета – главный инструмент контроля потребления электроэнергии в частных домовладениях или на предприятиях. Филиал ПАО «Россети Юг» - «Ростовэнерго» имеет большой опыт в установке и замене приборов учета, поможет в организации считывания показателей или программирования счетчика.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endParaRPr lang="ru-RU" sz="1400" b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Доверить организацию учета электроэнергии филиалу ПАО «Россети Юг» - «Ростоэнерго» – оптимальное решение для тех, кто заботится о безопасности: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выполнение всех работ квалифицированными специалистами, имеющими необходимые уровни допуска;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строгое соблюдение техники безопасности и нормативно-технических требований;</a:t>
            </a:r>
            <a:endParaRPr/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b="0">
                <a:latin typeface="Times New Roman"/>
                <a:cs typeface="Times New Roman"/>
              </a:rPr>
              <a:t>- использование только проверенных сертифицированных материалов, комплектующих и оборудования.</a:t>
            </a: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1073115" y="725387"/>
            <a:ext cx="9986181" cy="936665"/>
            <a:chOff x="826023" y="142240"/>
            <a:chExt cx="2628377" cy="1544320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КОММЕРЧЕСКИЙ УЧЁТ ЭЛЕКТРОЭНЕРГИИ</a:t>
              </a:r>
            </a:p>
          </p:txBody>
        </p:sp>
      </p:grpSp>
      <p:sp>
        <p:nvSpPr>
          <p:cNvPr id="13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4" y="5252394"/>
            <a:ext cx="10515599" cy="121508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Оперативно-техническое обслуживание электросетевых объектов потребителя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Обеспечивать техническое и ремонтно-эксплуатационное обслуживание электротехнического оборудования обязаны владельцы электрических сетей и электроустановок - руководители организаций, индивидуальные предприниматели и граждане. 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Для надежной и бесперебойной работы такого оборудования требуется его регулярное обслуживание, контроль режимов работы, составление технических заданий на ремонт. Специалисты филиала ПАО «Россети Юг» - «Ростовэнерго» имеют для этого необходимую квалификацию и могут взять на себя эти функции по договору.  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Оперативно-техническое обслуживание сетей наружного освещения 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Филиал ПАО «Россети Юг» - «Ростовэнерго»  предлагает услуги по оперативно-техническому  обслуживанию сетей наружного освещения, систем освещения промышленных предприятий, садоводческих товариществ, въездных групп частных домовладений. Опытные специалисты помогут организовать эксплуатацию сети наружного освещения в разных температурных диапазонах (от - 40C до + 40С) с использованием инновационных и энергосберегающих технологий для достижения лучших показателей освещенности при сокращении потребления энергии и затрат.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Ремонтно-эксплуатационное обслуживание электросетевых объектов потребителя</a:t>
            </a:r>
            <a:endParaRPr lang="en-US" sz="135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>
                <a:latin typeface="Times New Roman"/>
                <a:cs typeface="Times New Roman"/>
              </a:rPr>
              <a:t>Ремонтно-эксплуатационное обслуживание сетей наружного освещения</a:t>
            </a:r>
            <a:endParaRPr lang="en-US" sz="1350"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350" b="0">
                <a:latin typeface="Times New Roman"/>
                <a:cs typeface="Times New Roman"/>
              </a:rPr>
              <a:t>Главное при работе в электроустановках - соблюдение правил безопасности с применением защитных средств, предохраняющих человека от воздействия электрического тока и </a:t>
            </a:r>
            <a:r>
              <a:rPr lang="ru-RU" sz="1350" b="0">
                <a:solidFill>
                  <a:schemeClr val="tx1"/>
                </a:solidFill>
                <a:latin typeface="Times New Roman"/>
                <a:cs typeface="Times New Roman"/>
              </a:rPr>
              <a:t>изолирующих его от земли. </a:t>
            </a:r>
            <a:r>
              <a:rPr lang="ru-RU" sz="1350" b="0">
                <a:latin typeface="Times New Roman"/>
                <a:cs typeface="Times New Roman"/>
              </a:rPr>
              <a:t>Электрозащитные средства (кроме изолирующих подставок, диэлектрических ковров, переносных заземлений, защитных ограждений, плакатов и знаков безопасности), а также предохранительные монтерские пояса и страховочные канаты, полученные для эксплуатации от заводов-изготовителей или со складов, должны регулярно проверяться по нормам эксплуатационных испытаний, вовремя проходить диагностику, испытания и замену. 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1400">
                <a:latin typeface="Times New Roman"/>
                <a:cs typeface="Times New Roman"/>
              </a:rPr>
              <a:t>        </a:t>
            </a:r>
          </a:p>
        </p:txBody>
      </p:sp>
      <p:grpSp>
        <p:nvGrpSpPr>
          <p:cNvPr id="7" name="Группа 6"/>
          <p:cNvGrpSpPr/>
          <p:nvPr/>
        </p:nvGrpSpPr>
        <p:grpSpPr bwMode="auto">
          <a:xfrm>
            <a:off x="839784" y="563713"/>
            <a:ext cx="10515599" cy="600905"/>
            <a:chOff x="826022" y="-273261"/>
            <a:chExt cx="2628377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2" y="-273261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931170" y="498901"/>
              <a:ext cx="2418081" cy="558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 cap="all">
                  <a:solidFill>
                    <a:schemeClr val="bg1"/>
                  </a:solidFill>
                  <a:latin typeface="Times New Roman"/>
                  <a:cs typeface="Times New Roman"/>
                </a:rPr>
                <a:t>УСЛУГИ ПО ТЕХНИЧЕСКОМУ И РЕМОНТНО-ЭКСПЛУАТАЦИОННОМУ ОБСЛУЖИВАНИЮ</a:t>
              </a:r>
              <a:endParaRPr lang="ru-RU" sz="1600" b="1">
                <a:solidFill>
                  <a:schemeClr val="bg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469556" y="125222"/>
            <a:ext cx="10589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b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</a:t>
            </a:r>
            <a:r>
              <a:rPr lang="en-US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uslugi-po-tekhnicheskomu-i-remontno-ekspluatatsionnomu-obsluzhivaniyu/</a:t>
            </a:r>
            <a:endParaRPr lang="ru-RU"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22025" y="713860"/>
            <a:ext cx="10627282" cy="36845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1400">
                <a:latin typeface="Times New Roman"/>
                <a:cs typeface="Times New Roman"/>
              </a:rPr>
              <a:t>Испытания и диагностика средств индивидуальной защиты являются обязательными не только из-за требований нормативно-технической документации, но и для проверки их пригодности к использованию, своевременного выявления возможных неисправностей, предотвращения несчастных случаев и обеспечения безопасности проведения работ в электроустановках.</a:t>
            </a:r>
            <a:endParaRPr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1400">
                <a:latin typeface="Times New Roman"/>
                <a:cs typeface="Times New Roman"/>
              </a:rPr>
              <a:t>Филиал ПАО «Россети Юг» - «Ростовэнерго» предлагает услуги собственной электролаборатории, которая выполняет испытание средств индивидуальной защиты и электроинструмента качественно и в короткие сроки. Испытания проводятся высококвалифицированным персоналом, имеющим большой опыт работы. По окончанию испытаний на изделие ставится штамп с указанием даты следующей проверки и величины допустимого напряжения,  составляется протокол испытаний, который выдается клиенту.</a:t>
            </a:r>
            <a:endParaRPr/>
          </a:p>
        </p:txBody>
      </p:sp>
      <p:sp>
        <p:nvSpPr>
          <p:cNvPr id="7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  <p:sp>
        <p:nvSpPr>
          <p:cNvPr id="8" name="Заголовок 3"/>
          <p:cNvSpPr txBox="1"/>
          <p:nvPr/>
        </p:nvSpPr>
        <p:spPr bwMode="auto">
          <a:xfrm>
            <a:off x="8843907" y="60586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auto">
          <a:xfrm>
            <a:off x="387433" y="6336062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включает материалы и транспортные расходы филиала ПАО «Россети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5075253" y="726688"/>
            <a:ext cx="2165806" cy="369332"/>
            <a:chOff x="1264919" y="3366254"/>
            <a:chExt cx="1976336" cy="369332"/>
          </a:xfrm>
        </p:grpSpPr>
        <p:sp>
          <p:nvSpPr>
            <p:cNvPr id="11" name="Скругленный прямоугольник 10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1264919" y="3366254"/>
              <a:ext cx="19763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 b="1">
                  <a:latin typeface="Times New Roman"/>
                  <a:cs typeface="Times New Roman"/>
                </a:rPr>
                <a:t>  Минимальный</a:t>
              </a:r>
            </a:p>
          </p:txBody>
        </p:sp>
      </p:grpSp>
      <p:sp>
        <p:nvSpPr>
          <p:cNvPr id="2" name="Прямоугольник 1"/>
          <p:cNvSpPr/>
          <p:nvPr/>
        </p:nvSpPr>
        <p:spPr bwMode="auto">
          <a:xfrm>
            <a:off x="164757" y="14801"/>
            <a:ext cx="11703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rostovenergo.rosseti-yug.ru/dopolnitelnye-uslugi/tp-pod-klyuch/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minimalnyy/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4314" y="2625351"/>
          <a:ext cx="5049795" cy="215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7231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1-фазного подключения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(1 ответвление)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3-фазного подключения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(1 ответвление)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73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4130,23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4282,51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895371" y="1971269"/>
            <a:ext cx="6230727" cy="368564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884533" y="1593283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328710" y="6321146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включает материалы и транспортные расходы филиала ПАО «Россети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4" name="Группа 13"/>
          <p:cNvGrpSpPr/>
          <p:nvPr/>
        </p:nvGrpSpPr>
        <p:grpSpPr bwMode="auto">
          <a:xfrm>
            <a:off x="5168200" y="712849"/>
            <a:ext cx="1882140" cy="369332"/>
            <a:chOff x="1264919" y="3366254"/>
            <a:chExt cx="1882140" cy="369332"/>
          </a:xfrm>
        </p:grpSpPr>
        <p:sp>
          <p:nvSpPr>
            <p:cNvPr id="15" name="Скругленный прямоугольник 14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1264919" y="3366254"/>
              <a:ext cx="18821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 b="1">
                  <a:latin typeface="Times New Roman"/>
                  <a:cs typeface="Times New Roman"/>
                </a:rPr>
                <a:t>      Базовый</a:t>
              </a:r>
            </a:p>
          </p:txBody>
        </p:sp>
      </p:grpSp>
      <p:sp>
        <p:nvSpPr>
          <p:cNvPr id="12" name="Прямоугольник 11"/>
          <p:cNvSpPr/>
          <p:nvPr/>
        </p:nvSpPr>
        <p:spPr bwMode="auto">
          <a:xfrm>
            <a:off x="205946" y="76357"/>
            <a:ext cx="12106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https://rostovenergo.rosseti-yug.ru/dopolnitelnye-uslugi/tp-pod-klyuch/bazovyy/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626078" y="2170749"/>
          <a:ext cx="575001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224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1-фазного подключения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3-фазного подключения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(1 ответвление)</a:t>
                      </a:r>
                      <a:endParaRPr lang="ru-RU" sz="14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7711,80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7875,07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2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523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509917" y="1749701"/>
            <a:ext cx="5682083" cy="378801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219638" y="1487623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328710" y="6422746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включает материалы и транспортные расходы филиала ПАО «Россети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2" name="Группа 11"/>
          <p:cNvGrpSpPr/>
          <p:nvPr/>
        </p:nvGrpSpPr>
        <p:grpSpPr bwMode="auto">
          <a:xfrm>
            <a:off x="4929301" y="644623"/>
            <a:ext cx="2447683" cy="369332"/>
            <a:chOff x="1264919" y="3366254"/>
            <a:chExt cx="2153994" cy="369332"/>
          </a:xfrm>
        </p:grpSpPr>
        <p:sp>
          <p:nvSpPr>
            <p:cNvPr id="14" name="Скругленный прямоугольник 13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1264919" y="3366254"/>
              <a:ext cx="2153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ru-RU"/>
                <a:t>  </a:t>
              </a:r>
              <a:r>
                <a:rPr lang="ru-RU" sz="1600" b="1">
                  <a:latin typeface="Times New Roman"/>
                  <a:cs typeface="Times New Roman"/>
                </a:rPr>
                <a:t>Стандартный</a:t>
              </a:r>
            </a:p>
          </p:txBody>
        </p:sp>
      </p:grp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10469" y="1923316"/>
          <a:ext cx="5086323" cy="3353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0859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1-фазного подключения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  3-фазного подключения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85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(1 ответвление)</a:t>
                      </a:r>
                      <a:endParaRPr lang="ru-RU" sz="140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10578,01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10741,28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67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987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62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контура заземления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 bwMode="auto">
          <a:xfrm>
            <a:off x="328709" y="25016"/>
            <a:ext cx="11715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rostovenergo.rosseti-yug.ru/dopolnitelnye-uslugi/tp-pod-klyuch/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standartnyy/</a:t>
            </a:r>
            <a:endParaRPr lang="ru-RU" sz="1400" i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867355" y="1876118"/>
            <a:ext cx="6286737" cy="363726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998879" y="1460358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580380" y="6369619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включает материалы и транспортные расходы филиала ПАО «Россети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4815098" y="650497"/>
            <a:ext cx="1981117" cy="369332"/>
            <a:chOff x="1264919" y="3366254"/>
            <a:chExt cx="1981117" cy="369332"/>
          </a:xfrm>
        </p:grpSpPr>
        <p:sp>
          <p:nvSpPr>
            <p:cNvPr id="14" name="Скругленный прямоугольник 13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1264919" y="3366254"/>
              <a:ext cx="19811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/>
                <a:t>      </a:t>
              </a:r>
              <a:r>
                <a:rPr lang="ru-RU" sz="1600" b="1">
                  <a:latin typeface="Times New Roman"/>
                  <a:cs typeface="Times New Roman"/>
                </a:rPr>
                <a:t>Премиум</a:t>
              </a:r>
            </a:p>
          </p:txBody>
        </p:sp>
      </p:grpSp>
      <p:sp>
        <p:nvSpPr>
          <p:cNvPr id="16" name="Прямоугольник 15"/>
          <p:cNvSpPr/>
          <p:nvPr/>
        </p:nvSpPr>
        <p:spPr bwMode="auto">
          <a:xfrm>
            <a:off x="0" y="76357"/>
            <a:ext cx="123127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https://rostovenergo.rosseti-yug.ru/dopolnitelnye-uslugi/tp-pod-klyuch/premium/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42196" y="1257115"/>
          <a:ext cx="5829090" cy="45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335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   1-фазного подключения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3-фазного подключения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1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 (1 ответвление)</a:t>
                      </a:r>
                      <a:endParaRPr lang="ru-RU" sz="140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11449,44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12374,11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Монтаж щита</a:t>
                      </a:r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047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Установка автоматических выключателей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(ввод)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82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четырехполюсного УЗО (для 3-фазного подключения)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817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однополюсных автоматов в щитке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526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контура заземления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071285" y="2334115"/>
            <a:ext cx="6120714" cy="36396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199043" y="1956131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580380" y="6369619"/>
            <a:ext cx="9201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>
                <a:latin typeface="Times New Roman"/>
                <a:ea typeface="Calibri"/>
                <a:cs typeface="Times New Roman"/>
              </a:rPr>
              <a:t>*</a:t>
            </a:r>
            <a:r>
              <a:rPr lang="ru-RU" sz="1100">
                <a:latin typeface="Times New Roman"/>
                <a:ea typeface="Calibri"/>
                <a:cs typeface="Times New Roman"/>
              </a:rPr>
              <a:t>итоговая стоимость данных услуг не включает материалы и транспортные расходы филиала ПАО «Россети Юг» - «Ростовэнерго» </a:t>
            </a:r>
            <a:endParaRPr lang="ru-RU" sz="1100">
              <a:latin typeface="Times New Roman"/>
              <a:cs typeface="Times New Roman"/>
            </a:endParaRPr>
          </a:p>
        </p:txBody>
      </p:sp>
      <p:grpSp>
        <p:nvGrpSpPr>
          <p:cNvPr id="17" name="Группа 16"/>
          <p:cNvGrpSpPr/>
          <p:nvPr/>
        </p:nvGrpSpPr>
        <p:grpSpPr bwMode="auto">
          <a:xfrm>
            <a:off x="4712640" y="775163"/>
            <a:ext cx="1882140" cy="369332"/>
            <a:chOff x="1033780" y="3366254"/>
            <a:chExt cx="1882140" cy="369332"/>
          </a:xfrm>
        </p:grpSpPr>
        <p:sp>
          <p:nvSpPr>
            <p:cNvPr id="18" name="Скругленный прямоугольник 17"/>
            <p:cNvSpPr/>
            <p:nvPr/>
          </p:nvSpPr>
          <p:spPr bwMode="auto">
            <a:xfrm>
              <a:off x="1264919" y="3366254"/>
              <a:ext cx="1651000" cy="369332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1033780" y="3366254"/>
              <a:ext cx="188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/>
                <a:t>      </a:t>
              </a:r>
              <a:r>
                <a:rPr lang="ru-RU" sz="1600" b="1">
                  <a:latin typeface="Times New Roman"/>
                  <a:cs typeface="Times New Roman"/>
                </a:rPr>
                <a:t>Электроточка</a:t>
              </a: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298717" y="76357"/>
            <a:ext cx="12014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https://rostovenergo.rosseti-yug.ru/dopolnitelnye-uslugi/tp-pod-klyuch/</a:t>
            </a: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elektrotochka</a:t>
            </a: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/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66256" y="1257115"/>
          <a:ext cx="6160402" cy="5228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207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Состав работ</a:t>
                      </a:r>
                      <a:endParaRPr/>
                    </a:p>
                    <a:p>
                      <a:pPr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1-фазного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подключения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Стоимость, руб. (с НДС)                            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 3-фазного подключения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5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u="none" strike="noStrike">
                          <a:latin typeface="Times New Roman"/>
                          <a:cs typeface="Times New Roman"/>
                        </a:rPr>
                        <a:t>Подведение СИП с использованием спец. техники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14152,02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14315,29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32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Монтаж трубостойки 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=4,4 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Заземление трубостойки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Монтаж щита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автоматических выключателей (ввод)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УЗО</a:t>
                      </a:r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Установка дополнительных автоматов в щитке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326658" y="1802032"/>
            <a:ext cx="5865341" cy="42492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947789" y="1483727"/>
            <a:ext cx="3865199" cy="377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 bwMode="auto">
          <a:xfrm>
            <a:off x="976184" y="571705"/>
            <a:ext cx="10256107" cy="672209"/>
            <a:chOff x="826023" y="142240"/>
            <a:chExt cx="2632733" cy="1544320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826023" y="142240"/>
              <a:ext cx="2628377" cy="15443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39879" y="375921"/>
              <a:ext cx="26188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bg1"/>
                  </a:solidFill>
                  <a:latin typeface="Times New Roman"/>
                  <a:cs typeface="Times New Roman"/>
                </a:rPr>
                <a:t>КОНСУЛЬТАЦИОННЫЕ И ОРГАНИЗАЦИОННО-ТЕХНИЧЕСКИЕ УСЛУГИ</a:t>
              </a:r>
            </a:p>
          </p:txBody>
        </p:sp>
      </p:grpSp>
      <p:sp>
        <p:nvSpPr>
          <p:cNvPr id="10" name="Прямоугольник 9"/>
          <p:cNvSpPr/>
          <p:nvPr/>
        </p:nvSpPr>
        <p:spPr bwMode="auto">
          <a:xfrm>
            <a:off x="976183" y="1429813"/>
            <a:ext cx="10203567" cy="2728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Проведение энергетических обследований (энергоаудит), разработка и реализация мероприятий по энергосбережению и повышению энергетической эффективности;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Консультационные услуги по направлениям деятельности;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по отключению/подключению потребителей,  по введению ограничения/восстановления потребления электроэнергии;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по предоставлению допуска сторонних организаций для производства работ в охранных зонах или на объектах электросетевого хозяйства филиала;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Экспертиза и согласование проектной документации;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Услуги по управлению спросом на электрическую энергию;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ru-RU" sz="1600">
                <a:latin typeface="Times New Roman"/>
                <a:cs typeface="Times New Roman"/>
              </a:rPr>
              <a:t>Прочие консультационные и организационно-технические услуги.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ru-RU" sz="1300">
              <a:latin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8855" y="92353"/>
            <a:ext cx="11854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Адрес страницы сайта:</a:t>
            </a:r>
            <a:endParaRPr/>
          </a:p>
          <a:p>
            <a:pPr>
              <a:defRPr/>
            </a:pPr>
            <a:r>
              <a:rPr lang="en-US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https://rostovenergo.rosseti-yug.ru/dopolnitelnye-uslugi/konsultatsionnye-i-organizatsionno-tekhnicheskie-uslugi/</a:t>
            </a:r>
            <a:endParaRPr lang="ru-RU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773509" y="165854"/>
            <a:ext cx="2340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0077D2"/>
                </a:solidFill>
                <a:latin typeface="Times New Roman"/>
                <a:cs typeface="Times New Roman"/>
              </a:rPr>
              <a:t>СТОИМОСТЬ УСЛУГ</a:t>
            </a:r>
            <a:endParaRPr lang="ru-RU" sz="1600" b="1" i="0">
              <a:solidFill>
                <a:srgbClr val="0077D2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2400" y="535184"/>
          <a:ext cx="9133842" cy="5841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2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46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Цена, руб. с НДС (20%)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Проведение энергетических обследований (энергоаудит), разработка и реализация мероприятий по энергосбережению и повышению энергетической эффективности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Консультационные услуги по направлениям деятельности </a:t>
                      </a:r>
                      <a:r>
                        <a:rPr lang="ru-RU" sz="1050" b="1" u="none" strike="noStrike">
                          <a:solidFill>
                            <a:srgbClr val="7030A0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endParaRPr lang="ru-RU" sz="1050" b="1" i="0" u="none" strike="noStrike">
                        <a:solidFill>
                          <a:srgbClr val="7030A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">
                <a:tc gridSpan="6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отключению-подключению потребителей,  по введению ограничения (восстановлению) потребления электроэнергии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">
                <a:tc gridSpan="6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1" u="none" strike="noStrike">
                          <a:latin typeface="Times New Roman"/>
                          <a:cs typeface="Times New Roman"/>
                        </a:rPr>
                        <a:t>Услуги по отключению / подключению потребителей, являющихся собственниками и пользователями помещений в многоквартирных домах и жилых домах:</a:t>
                      </a:r>
                      <a:endParaRPr lang="ru-RU" sz="1050" b="0" i="1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место, отключение на опоре.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 огр./воз.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1500,00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место. Отключение на электросчётчике потребителя или на ТП.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1огр./воз.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1 500,00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 и принятием технических мероприятий по недопущению несанкционированного подключения.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 огр./воз.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1 500,00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диспетчерского щита управления.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1 огр./воз.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466,80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выездом ОВБ на ПС в случае вывода в ремонт системы ТМ и ТУ.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огр./воз.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1500,00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">
                <a:tc gridSpan="6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1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Услуги по отключению / подключению юридических лиц - потребителей электрической энергии: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место, отключение на опоре. 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 cap="none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 огр./воз.</a:t>
                      </a:r>
                      <a:endParaRPr/>
                    </a:p>
                    <a:p>
                      <a:pPr>
                        <a:defRPr/>
                      </a:pPr>
                      <a:endParaRPr lang="ru-RU"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3926,40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место. Отключение на электросчётчике потребителя или на ТП.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огр./воз.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2024,40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С выездом бригады на место и принятием технических мероприятий по недопущению несанкционированного подключения.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огр./воз.</a:t>
                      </a:r>
                    </a:p>
                  </a:txBody>
                  <a:tcPr marL="5071" marR="5071" marT="507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4171,20</a:t>
                      </a:r>
                    </a:p>
                  </a:txBody>
                  <a:tcPr marL="5071" marR="5071" marT="5071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диспетчерского щита управления. 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огр./воз.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466,80                   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b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-Стоимость услуг на 1 ограничение (возобновление) электроснабжения. При отключении потребителя с выездом ОВБ на ПС в случае вывода в ремонт системы ТМ и ТУ.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огр./воз.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2532,00</a:t>
                      </a:r>
                    </a:p>
                  </a:txBody>
                  <a:tcPr marL="5071" marR="5071" marT="5071" marB="0" anchor="b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044">
                <a:tc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-Автотранспортные расходы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 км</a:t>
                      </a:r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52,86</a:t>
                      </a:r>
                    </a:p>
                  </a:txBody>
                  <a:tcPr marL="5071" marR="5071" marT="5071" marB="0" anchor="b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2000">
                <a:tc rowSpan="2" gridSpan="5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00">
                <a:tc gridSpan="5"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5071" marR="5071" marT="5071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 txBox="1"/>
          <p:nvPr/>
        </p:nvSpPr>
        <p:spPr bwMode="auto">
          <a:xfrm>
            <a:off x="7911219" y="45251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Продолжение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58240" y="512444"/>
          <a:ext cx="9133842" cy="3318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3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16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1" u="none" strike="noStrike">
                          <a:latin typeface="Times New Roman"/>
                          <a:cs typeface="Times New Roman"/>
                        </a:rPr>
                        <a:t>Услуги по предоставлению допуска сторонних организаций для производства работ в охранных зонах или на объектах электросетевого хозяйства 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81">
                <a:tc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Экспертиза и согласование проектной документации:</a:t>
                      </a:r>
                    </a:p>
                  </a:txBody>
                  <a:tcPr marL="2758" marR="2758" marT="2758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endParaRPr lang="ru-RU" sz="9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2758" marR="2758" marT="2758" marB="0" anchor="b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 marL="2758" marR="2758" marT="275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160">
                <a:tc gridSpan="6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Согласование проектов на газоснабжение, водоснабжение, теплоснабжение, телефонизацию, канализацию и т.д., топографических съемок, планов размещения земельных участков, актов выбора трасс: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86">
                <a:tc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Для физических лиц (частные жилые дома) </a:t>
                      </a: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шт.</a:t>
                      </a: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1231,91</a:t>
                      </a:r>
                    </a:p>
                  </a:txBody>
                  <a:tcPr marL="2758" marR="2758" marT="2758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786">
                <a:tc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Для юридических лиц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шт.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7055,52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786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-Для юридических лиц (сложные проекты)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шт.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14603,80</a:t>
                      </a:r>
                      <a:endParaRPr sz="105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2758" marR="2758" marT="2758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Услуги по управлению спросом на электрическую энергию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2075" indent="0" algn="l">
                        <a:defRPr/>
                      </a:pP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консультационные и организационно-технические услуги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Стоимость услуги определяется индивидуально  в зависимости от объема работ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-Услуга по предоставлению информации для разработки схемы выдачи мощности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1 комплект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176 865,53</a:t>
                      </a:r>
                    </a:p>
                  </a:txBody>
                  <a:tcPr marL="2758" marR="2758" marT="275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58240" y="75785"/>
          <a:ext cx="9133839" cy="436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2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66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Наименование услуги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Количество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50" b="0" u="none" strike="noStrike">
                          <a:latin typeface="Times New Roman"/>
                          <a:cs typeface="Times New Roman"/>
                        </a:rPr>
                        <a:t>Цена, руб. с НДС (20%)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5071" marR="5071" marT="507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 txBox="1"/>
          <p:nvPr/>
        </p:nvSpPr>
        <p:spPr bwMode="auto">
          <a:xfrm>
            <a:off x="9474843" y="6584998"/>
            <a:ext cx="3517181" cy="2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 b="1" i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Конец страницы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2861</Words>
  <Application>Microsoft Office PowerPoint</Application>
  <DocSecurity>0</DocSecurity>
  <PresentationFormat>Широкоэкранный</PresentationFormat>
  <Paragraphs>467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Адрес страницы сайта: https://rostovenergo.rosseti-yug.ru/dopolnitelnye-uslugi/uslugi-po-razmescheniyu-telekommunikatsionnogo-oborudovaniya-svyazi-v-tom-chisle-volokonno-opticheskikh-liniy-svyazi/ </vt:lpstr>
      <vt:lpstr>Адрес страницы сайта: https://rostovenergo.rosseti-yug.ru/dopolnitelnye-uslugi/arenda-zdaniy-pomescheniy-sooruzheniy-krome-obektov-elektrosetevogo-khozyaystva/ </vt:lpstr>
      <vt:lpstr>Адрес страницы сайта: https://rostovenergo.rosseti-yug.ru/dopolnitelnye-uslugi/commercheskyi-uchet-elektroenergii/ 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Забавина Екатерина Михайловна</dc:creator>
  <cp:keywords/>
  <dc:description/>
  <cp:lastModifiedBy>Романцова Ольга Юрьевна</cp:lastModifiedBy>
  <cp:revision>419</cp:revision>
  <dcterms:created xsi:type="dcterms:W3CDTF">2022-08-11T10:34:36Z</dcterms:created>
  <dcterms:modified xsi:type="dcterms:W3CDTF">2024-04-19T12:03:28Z</dcterms:modified>
  <cp:category/>
  <dc:identifier/>
  <cp:contentStatus/>
  <dc:language/>
  <cp:version/>
</cp:coreProperties>
</file>